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83" r:id="rId6"/>
    <p:sldId id="417" r:id="rId7"/>
    <p:sldId id="421" r:id="rId8"/>
    <p:sldId id="420" r:id="rId9"/>
    <p:sldId id="422" r:id="rId10"/>
    <p:sldId id="413" r:id="rId11"/>
    <p:sldId id="391" r:id="rId12"/>
    <p:sldId id="423" r:id="rId13"/>
    <p:sldId id="419" r:id="rId14"/>
    <p:sldId id="4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6EB9F-3D64-F2B6-1E9B-04604602119C}" v="70" dt="2025-03-30T16:52:18.467"/>
    <p1510:client id="{44DDB529-0760-82B4-B1BB-C00F5137E625}" v="4010" dt="2025-03-30T21:08:25.087"/>
    <p1510:client id="{E3C46EE0-2F6C-4D38-8C79-2BB9E3840851}" v="85" dt="2025-03-30T21:20:19.146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75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43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4FB21-C294-D24B-69DE-454F88FC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CA04D-C963-5654-7F17-D9351929E0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A174B-5FB2-A472-BCE3-0F0A56F051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F3F8E-BAA0-BAE7-F8C9-A05606278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C405-FD81-BA93-E595-ECA9504BE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7DF57-70F3-907E-B443-39D0F6A655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D6ABC-C8FC-A030-0C80-0B854F245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8CC19-D223-7280-9E4A-4AEB29A49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33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2423-CC87-0A35-0173-1A8EFF80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84C6B-5B27-8F08-5FEF-3711C07AB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43DAF-79F0-0476-03BB-AFFFAF962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11A44-671A-7831-15A4-78969C451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8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B357-16C8-01BF-D95C-044A630E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64609E-04E0-4E1D-1C8E-CE1841CB5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0EF52F-C678-136E-A19E-FE3E7EEC6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045E3-3FC2-C067-4147-211E16886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8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FAFB-2C1D-E545-B10A-5098A5FF8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4AC3A-EC37-9B9F-1D2C-D8A469EA1C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B04F2-F269-7805-AB41-A274D1E7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10348-0B22-C1B0-B4C3-5C322E0A4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47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4FF74-8FDD-C33D-A4D5-2A12811A1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59E9C-087A-B3E9-EA44-3B0B4F02B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4FACE-56EF-0745-E552-BB70A4338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4C92-B40B-C93C-0869-F0620348D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7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520B-057D-EB9C-A245-BE5A47D9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93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12" r:id="rId4"/>
    <p:sldLayoutId id="2147483700" r:id="rId5"/>
    <p:sldLayoutId id="2147483701" r:id="rId6"/>
    <p:sldLayoutId id="2147483659" r:id="rId7"/>
    <p:sldLayoutId id="2147483709" r:id="rId8"/>
    <p:sldLayoutId id="2147483708" r:id="rId9"/>
    <p:sldLayoutId id="2147483707" r:id="rId10"/>
    <p:sldLayoutId id="2147483706" r:id="rId11"/>
    <p:sldLayoutId id="2147483705" r:id="rId12"/>
    <p:sldLayoutId id="2147483704" r:id="rId13"/>
    <p:sldLayoutId id="2147483703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en-US" sz="2400"/>
              <a:t>Fine-tuning Llama-2-7b on Customer Support Interactions</a:t>
            </a:r>
            <a:br>
              <a:rPr lang="en-US" sz="2400"/>
            </a:br>
            <a:endParaRPr lang="en-US" sz="2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0EDAD8-F12D-FB54-CC47-64A4428B4D0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vert="horz" lIns="0" tIns="228600" rIns="0" bIns="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Adam Sam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Okolie Awele </a:t>
            </a:r>
            <a:endParaRPr lang="en-US"/>
          </a:p>
        </p:txBody>
      </p:sp>
      <p:pic>
        <p:nvPicPr>
          <p:cNvPr id="13" name="Picture 12" descr="Two brown alpacas">
            <a:extLst>
              <a:ext uri="{FF2B5EF4-FFF2-40B4-BE49-F238E27FC236}">
                <a16:creationId xmlns:a16="http://schemas.microsoft.com/office/drawing/2014/main" id="{1490886C-7B2C-E547-15FB-C09C6A1E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59" r="20878" b="-3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  <p:pic>
        <p:nvPicPr>
          <p:cNvPr id="5" name="Picture 4" descr="Meta logo PNG transparent image download, size: 1567x1041px">
            <a:extLst>
              <a:ext uri="{FF2B5EF4-FFF2-40B4-BE49-F238E27FC236}">
                <a16:creationId xmlns:a16="http://schemas.microsoft.com/office/drawing/2014/main" id="{C18240BE-4094-1F4C-0049-F158DB2A7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480" y="2721009"/>
            <a:ext cx="1666240" cy="1111181"/>
          </a:xfrm>
          <a:prstGeom prst="rect">
            <a:avLst/>
          </a:prstGeom>
        </p:spPr>
      </p:pic>
      <p:pic>
        <p:nvPicPr>
          <p:cNvPr id="9" name="Picture 8" descr="Phone call auricular PNG icon on transparent background 14391899 PNG">
            <a:extLst>
              <a:ext uri="{FF2B5EF4-FFF2-40B4-BE49-F238E27FC236}">
                <a16:creationId xmlns:a16="http://schemas.microsoft.com/office/drawing/2014/main" id="{063EEED2-9E95-A939-6DFC-7B03C8DC2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40000" flipH="1">
            <a:off x="8114195" y="803563"/>
            <a:ext cx="2763887" cy="15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02A94-7E2B-87D0-3459-2283CE03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11E4B5-0C7E-F9F7-42A5-8A806E0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981045"/>
          </a:xfrm>
        </p:spPr>
        <p:txBody>
          <a:bodyPr/>
          <a:lstStyle/>
          <a:p>
            <a:pPr algn="ctr"/>
            <a:r>
              <a:rPr lang="en-US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B62-8BC3-4DC9-49A7-4CFC7D3CE93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2122170"/>
            <a:ext cx="11579225" cy="4846638"/>
          </a:xfrm>
        </p:spPr>
        <p:txBody>
          <a:bodyPr vert="horz" lIns="0" tIns="274320" rIns="91440" bIns="45720" rtlCol="0" anchor="t">
            <a:normAutofit/>
          </a:bodyPr>
          <a:lstStyle/>
          <a:p>
            <a:pPr indent="-283210"/>
            <a:r>
              <a:rPr lang="en-US" sz="2000" dirty="0"/>
              <a:t>Due to time constraints, we only trained the model on one epoch. Further experimentation is needed on accessing the model's quality when trained on more epochs.</a:t>
            </a:r>
          </a:p>
          <a:p>
            <a:pPr indent="-283210"/>
            <a:r>
              <a:rPr lang="en-US" sz="2000" dirty="0"/>
              <a:t>Further experimentation is needed on different configurations of training hyperparameters (learning rate, LoRa ranks, etc.). A systematic search such as Random Search or </a:t>
            </a:r>
            <a:r>
              <a:rPr lang="en-US" sz="2000" dirty="0">
                <a:ea typeface="+mn-lt"/>
                <a:cs typeface="+mn-lt"/>
              </a:rPr>
              <a:t>Bayesian Optimization allows</a:t>
            </a:r>
            <a:r>
              <a:rPr lang="en-US" sz="2000" dirty="0"/>
              <a:t> for efficient hyperparameter tuning.</a:t>
            </a:r>
          </a:p>
          <a:p>
            <a:pPr indent="-283210"/>
            <a:r>
              <a:rPr lang="en-US" sz="2000" dirty="0"/>
              <a:t>Currently the model is only capable of text-generation, with no conversational memory buffer. Implementing a </a:t>
            </a:r>
            <a:r>
              <a:rPr lang="en-US" sz="2000" dirty="0">
                <a:ea typeface="+mn-lt"/>
                <a:cs typeface="+mn-lt"/>
              </a:rPr>
              <a:t>memory buffer would allow the model to maintain conversation history — a critical feature for customer-support chatbots.</a:t>
            </a:r>
            <a:endParaRPr lang="en-US" sz="2000" dirty="0"/>
          </a:p>
          <a:p>
            <a:pPr indent="-283210"/>
            <a:r>
              <a:rPr lang="en-US" sz="2000" dirty="0"/>
              <a:t>Implementing an agent framework, such as </a:t>
            </a:r>
            <a:r>
              <a:rPr lang="en-US" sz="2000" dirty="0" err="1"/>
              <a:t>ReAct</a:t>
            </a:r>
            <a:r>
              <a:rPr lang="en-US" sz="2000" dirty="0"/>
              <a:t>, can extend the model's capabilities outside of text-generation through the use of external tools. </a:t>
            </a:r>
            <a:r>
              <a:rPr lang="en-US" sz="2000" dirty="0">
                <a:ea typeface="+mn-lt"/>
                <a:cs typeface="+mn-lt"/>
              </a:rPr>
              <a:t>This allows useful functions such as looking up order details, escalating tickets, or querying databases.</a:t>
            </a:r>
            <a:endParaRPr lang="en-US" sz="2000" dirty="0"/>
          </a:p>
          <a:p>
            <a:pPr indent="-283210"/>
            <a:endParaRPr lang="en-US" sz="2000" dirty="0"/>
          </a:p>
          <a:p>
            <a:pPr indent="-28321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99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lama in mountains">
            <a:extLst>
              <a:ext uri="{FF2B5EF4-FFF2-40B4-BE49-F238E27FC236}">
                <a16:creationId xmlns:a16="http://schemas.microsoft.com/office/drawing/2014/main" id="{09C4F485-9B1A-8F86-EE9D-3AE7B6E0C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 txBox="1">
            <a:spLocks/>
          </p:cNvSpPr>
          <p:nvPr/>
        </p:nvSpPr>
        <p:spPr>
          <a:xfrm>
            <a:off x="393538" y="2222339"/>
            <a:ext cx="6963619" cy="442551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683" y="1934845"/>
            <a:ext cx="10704830" cy="4339150"/>
          </a:xfrm>
        </p:spPr>
        <p:txBody>
          <a:bodyPr vert="horz" lIns="0" tIns="457200" rIns="0" bIns="0" rtlCol="0" anchor="t">
            <a:normAutofit/>
          </a:bodyPr>
          <a:lstStyle/>
          <a:p>
            <a:r>
              <a:rPr lang="en-US" b="1"/>
              <a:t>Task</a:t>
            </a:r>
          </a:p>
          <a:p>
            <a:r>
              <a:rPr lang="en-US">
                <a:ea typeface="+mn-lt"/>
                <a:cs typeface="+mn-lt"/>
              </a:rPr>
              <a:t>Our goal is to fine-tune the base Llama-2-7B model for automated customer support interactions, allowing the model to generate more coherent, and helpful responses in customer service scenarios.</a:t>
            </a:r>
          </a:p>
          <a:p>
            <a:r>
              <a:rPr lang="en-US" b="1"/>
              <a:t>What is LLAMA 2?</a:t>
            </a:r>
            <a:endParaRPr lang="en-US"/>
          </a:p>
          <a:p>
            <a:pPr marL="283210" indent="-283210">
              <a:buFont typeface="Arial" panose="020B0604020202020204" pitchFamily="34" charset="0"/>
              <a:buChar char="•"/>
            </a:pPr>
            <a:r>
              <a:rPr lang="en-US" b="0"/>
              <a:t>LLAMA 2 is a state-of-the-art language model </a:t>
            </a:r>
            <a:r>
              <a:rPr lang="en-US"/>
              <a:t>developed by Meta designed</a:t>
            </a:r>
            <a:r>
              <a:rPr lang="en-US" b="0"/>
              <a:t> for a variety of NLP tasks.</a:t>
            </a:r>
          </a:p>
          <a:p>
            <a:pPr marL="283210" indent="-283210">
              <a:buFont typeface="Arial" panose="020B0604020202020204" pitchFamily="34" charset="0"/>
              <a:buChar char="•"/>
            </a:pPr>
            <a:r>
              <a:rPr lang="en-US"/>
              <a:t>We chose this model for its relatively open license for research and commercial use.</a:t>
            </a:r>
          </a:p>
          <a:p>
            <a:pPr marL="283210" indent="-283210">
              <a:buFont typeface="Arial" panose="020B0604020202020204" pitchFamily="34" charset="0"/>
              <a:buChar char="•"/>
            </a:pPr>
            <a:r>
              <a:rPr lang="en-US"/>
              <a:t>The 7B variant of the model was chosen for its smaller size and low computational requirements.</a:t>
            </a:r>
            <a:endParaRPr lang="en-US" b="0"/>
          </a:p>
          <a:p>
            <a:pPr marL="283210" indent="-283210">
              <a:buChar char="•"/>
            </a:pPr>
            <a:endParaRPr lang="en-US" b="0"/>
          </a:p>
          <a:p>
            <a:endParaRPr lang="en-US" b="0"/>
          </a:p>
          <a:p>
            <a:pPr marL="283210" indent="-28321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621B-38E4-FCB1-A100-D44107E03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EE88-94B8-ACDA-2B2D-2C8BA7F3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8062-3C7C-869A-CB83-FA51641E46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717" y="1717040"/>
            <a:ext cx="5266006" cy="4614985"/>
          </a:xfrm>
        </p:spPr>
        <p:txBody>
          <a:bodyPr vert="horz" lIns="0" tIns="45720" rIns="0" bIns="0" rtlCol="0" anchor="t">
            <a:noAutofit/>
          </a:bodyPr>
          <a:lstStyle/>
          <a:p>
            <a:endParaRPr lang="en-US" sz="3200" b="1"/>
          </a:p>
          <a:p>
            <a:pPr marL="285750" indent="-285750">
              <a:buChar char="•"/>
            </a:pPr>
            <a:r>
              <a:rPr lang="en-US" sz="2800"/>
              <a:t>We use Bitext-customer-support-</a:t>
            </a:r>
            <a:r>
              <a:rPr lang="en-US" sz="2800" err="1"/>
              <a:t>llm</a:t>
            </a:r>
            <a:r>
              <a:rPr lang="en-US" sz="2800"/>
              <a:t>-chatbot-training-dataset from Hugging 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Contains a collection of over 26k customer support interactions which will be useful for our task.</a:t>
            </a:r>
          </a:p>
          <a:p>
            <a:pPr marL="285750" indent="-285750">
              <a:buChar char="•"/>
            </a:pPr>
            <a:r>
              <a:rPr lang="en-US" sz="2800"/>
              <a:t>20% of the data was reserved for evaluation testing.</a:t>
            </a:r>
          </a:p>
          <a:p>
            <a:endParaRPr lang="en-US" sz="3200" b="1"/>
          </a:p>
          <a:p>
            <a:endParaRPr lang="en-US" sz="280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8507B6-A036-7F89-7D4D-A5C43F87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021" y="0"/>
            <a:ext cx="6702357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6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57D13-FF86-2C2C-FE29-C75B6AA00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F0CEA-C84E-CE95-E7F9-8279C182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8054E-B3A9-E2EF-8328-F039DEA6FC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40677" y="1767840"/>
            <a:ext cx="5266006" cy="3426265"/>
          </a:xfrm>
        </p:spPr>
        <p:txBody>
          <a:bodyPr vert="horz" lIns="0" tIns="45720" rIns="0" bIns="0" rtlCol="0" anchor="t">
            <a:noAutofit/>
          </a:bodyPr>
          <a:lstStyle/>
          <a:p>
            <a:endParaRPr lang="en-US" sz="2200" b="1"/>
          </a:p>
          <a:p>
            <a:r>
              <a:rPr lang="en-US" sz="2200"/>
              <a:t>We preprocessed the dataset to match Llama-2's prompt format.</a:t>
            </a:r>
          </a:p>
          <a:p>
            <a:pPr marL="457200" indent="-457200">
              <a:buChar char="•"/>
            </a:pPr>
            <a:r>
              <a:rPr lang="en-US" sz="2200"/>
              <a:t>&lt;s&gt; and &lt;/s&gt; represents the beginning and end of sequences.</a:t>
            </a:r>
          </a:p>
          <a:p>
            <a:pPr marL="457200" indent="-457200">
              <a:buChar char="•"/>
            </a:pPr>
            <a:r>
              <a:rPr lang="en-US" sz="2200"/>
              <a:t>[INST],[/INST] provides instructions to the model, including the user's prompt.</a:t>
            </a:r>
          </a:p>
          <a:p>
            <a:pPr marL="457200" indent="-457200">
              <a:buChar char="•"/>
            </a:pPr>
            <a:r>
              <a:rPr lang="en-US" sz="2200"/>
              <a:t>&lt;&lt;SYS&gt;&gt;,&lt;&lt;/SYS&gt;&gt; are optional tokens that provide additional model instructions. Since the dataset does not include instructions, we did not need to consider these.</a:t>
            </a:r>
          </a:p>
          <a:p>
            <a:endParaRPr lang="en-US" sz="2200"/>
          </a:p>
          <a:p>
            <a:endParaRPr lang="en-US" sz="2200"/>
          </a:p>
          <a:p>
            <a:endParaRPr lang="en-US" sz="2200" b="1"/>
          </a:p>
          <a:p>
            <a:endParaRPr lang="en-US" sz="2200"/>
          </a:p>
        </p:txBody>
      </p:sp>
      <p:pic>
        <p:nvPicPr>
          <p:cNvPr id="4" name="Picture 3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461034BD-1CBC-E503-EB8A-7B1E8CAE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22" y="2443798"/>
            <a:ext cx="5436235" cy="359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6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51DCF-C83D-CC14-C732-A0E9AA10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ED6D-2207-CCA7-65D4-F1387ABA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/>
              <a:t>MODEL FINE-TUNING TECHNIQUE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1B23207-83A6-A47D-B93A-ADEEE28F3A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310" y="1467485"/>
            <a:ext cx="5215974" cy="2571310"/>
          </a:xfrm>
        </p:spPr>
        <p:txBody>
          <a:bodyPr vert="horz" lIns="0" tIns="457200" rIns="0" bIns="0" rtlCol="0" anchor="t">
            <a:noAutofit/>
          </a:bodyPr>
          <a:lstStyle/>
          <a:p>
            <a:endParaRPr lang="en-US" sz="1500" b="1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00" err="1"/>
              <a:t>QLoRA</a:t>
            </a:r>
            <a:r>
              <a:rPr lang="en-US" sz="1500"/>
              <a:t> (Quantized Low-Rank Adaptation) was used to efficiently fine-tune Llama-2 by reducing the trained parameters.</a:t>
            </a:r>
            <a:endParaRPr lang="en-US" sz="1500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00">
                <a:solidFill>
                  <a:srgbClr val="151515"/>
                </a:solidFill>
                <a:ea typeface="+mn-lt"/>
                <a:cs typeface="+mn-lt"/>
              </a:rPr>
              <a:t>Instead of training all the model's weights (K, V, Q matrices), it creates two smaller low-rank matrices (A and B) for each weight matrix. These low-rank matrices are instead trained to adapt to a specific task (customer support).</a:t>
            </a:r>
            <a:endParaRPr lang="en-US" sz="1500">
              <a:solidFill>
                <a:srgbClr val="151515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00">
                <a:solidFill>
                  <a:srgbClr val="151515"/>
                </a:solidFill>
              </a:rPr>
              <a:t>Low-rank matrices represent updates to the original model's weights. At the end of training, the low-rank matrices are reshaped via multiplication and added to the original pretrained weights. 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500">
                <a:solidFill>
                  <a:srgbClr val="151515"/>
                </a:solidFill>
              </a:rPr>
              <a:t>Quantization is an extension to this technique that compresses parameters to be represented by a lower-number of bits, reducing memory requirements. This step is applied to the pretrained weights as the very first step of training.   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sz="1500">
              <a:solidFill>
                <a:srgbClr val="151515"/>
              </a:solidFill>
            </a:endParaRPr>
          </a:p>
        </p:txBody>
      </p:sp>
      <p:pic>
        <p:nvPicPr>
          <p:cNvPr id="5" name="Picture 4" descr="A grid of white squares&#10;&#10;AI-generated content may be incorrect.">
            <a:extLst>
              <a:ext uri="{FF2B5EF4-FFF2-40B4-BE49-F238E27FC236}">
                <a16:creationId xmlns:a16="http://schemas.microsoft.com/office/drawing/2014/main" id="{FAF57201-FEAF-6B3B-FE6A-0B79E001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88" y="4486326"/>
            <a:ext cx="5400990" cy="2063786"/>
          </a:xfrm>
          <a:prstGeom prst="rect">
            <a:avLst/>
          </a:prstGeom>
        </p:spPr>
      </p:pic>
      <p:pic>
        <p:nvPicPr>
          <p:cNvPr id="6" name="Picture 5" descr="A white rectangular object with black lines&#10;&#10;AI-generated content may be incorrect.">
            <a:extLst>
              <a:ext uri="{FF2B5EF4-FFF2-40B4-BE49-F238E27FC236}">
                <a16:creationId xmlns:a16="http://schemas.microsoft.com/office/drawing/2014/main" id="{802C559D-200A-A80B-58A8-2076C362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941" y="2441593"/>
            <a:ext cx="4887896" cy="18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4722-B79F-45EF-E112-ADB7BC86F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4BC3-15B5-885B-9725-72161E83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anchor="b">
            <a:normAutofit/>
          </a:bodyPr>
          <a:lstStyle/>
          <a:p>
            <a:r>
              <a:rPr lang="en-US"/>
              <a:t>MODEL FINE-TUNING TRAINING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85E24C-617C-C216-C6BF-DED6D1A295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310" y="1772284"/>
            <a:ext cx="5215974" cy="3063679"/>
          </a:xfrm>
        </p:spPr>
        <p:txBody>
          <a:bodyPr vert="horz" lIns="0" tIns="457200" rIns="0" bIns="0" rtlCol="0" anchor="t">
            <a:no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We trained using dual RTX 3090s (25GB each) provided by the Lambda machines, accessed via ssh.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/>
              <a:t>The </a:t>
            </a:r>
            <a:r>
              <a:rPr lang="en-US" sz="1800" err="1">
                <a:ea typeface="+mn-lt"/>
                <a:cs typeface="+mn-lt"/>
              </a:rPr>
              <a:t>SFTTrainer</a:t>
            </a:r>
            <a:r>
              <a:rPr lang="en-US" sz="1800">
                <a:ea typeface="+mn-lt"/>
                <a:cs typeface="+mn-lt"/>
              </a:rPr>
              <a:t> (Supervised-Fine-Tuning) library was used to implement </a:t>
            </a:r>
            <a:r>
              <a:rPr lang="en-US" sz="1800" err="1">
                <a:ea typeface="+mn-lt"/>
                <a:cs typeface="+mn-lt"/>
              </a:rPr>
              <a:t>QLoRa</a:t>
            </a:r>
            <a:r>
              <a:rPr lang="en-US" sz="1800">
                <a:ea typeface="+mn-lt"/>
                <a:cs typeface="+mn-lt"/>
              </a:rPr>
              <a:t> into training.</a:t>
            </a:r>
            <a:endParaRPr lang="en-US" sz="180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/>
              <a:t>~1 hour to train on the full dataset for one epoch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sz="1800"/>
              <a:t>We used a reduced-sized dataset to experiment with different parameters and found the following parameters that made the most out of memory and offered an acceptable training time:</a:t>
            </a:r>
          </a:p>
          <a:p>
            <a:pPr marL="971550" lvl="1" indent="-285750">
              <a:buFont typeface="Courier New"/>
              <a:buChar char="o"/>
            </a:pPr>
            <a:r>
              <a:rPr lang="en-US" sz="1800">
                <a:ea typeface="+mn-lt"/>
                <a:cs typeface="+mn-lt"/>
              </a:rPr>
              <a:t>LORA Ranks: 32</a:t>
            </a:r>
            <a:endParaRPr lang="en-US" sz="1800"/>
          </a:p>
          <a:p>
            <a:pPr marL="971550" lvl="1" indent="-285750">
              <a:buFont typeface="Courier New"/>
              <a:buChar char="o"/>
            </a:pPr>
            <a:r>
              <a:rPr lang="en-US" sz="1800">
                <a:ea typeface="+mn-lt"/>
                <a:cs typeface="+mn-lt"/>
              </a:rPr>
              <a:t>Learning Rate: 2e-05</a:t>
            </a:r>
          </a:p>
          <a:p>
            <a:pPr marL="971550" lvl="1" indent="-285750">
              <a:buFont typeface="Courier New"/>
              <a:buChar char="o"/>
            </a:pPr>
            <a:r>
              <a:rPr lang="en-US" sz="1800">
                <a:ea typeface="+mn-lt"/>
                <a:cs typeface="+mn-lt"/>
              </a:rPr>
              <a:t>Per Device Batch Size: 6</a:t>
            </a:r>
            <a:endParaRPr lang="en-US" sz="1800"/>
          </a:p>
          <a:p>
            <a:pPr marL="971550" lvl="1" indent="-285750">
              <a:buFont typeface="Courier New"/>
              <a:buChar char="o"/>
            </a:pPr>
            <a:r>
              <a:rPr lang="en-US" sz="1800">
                <a:ea typeface="+mn-lt"/>
                <a:cs typeface="+mn-lt"/>
              </a:rPr>
              <a:t>Gradient Accumulation Steps: 8</a:t>
            </a:r>
            <a:endParaRPr lang="en-US" sz="1800"/>
          </a:p>
          <a:p>
            <a:pPr lvl="1" indent="0">
              <a:buNone/>
            </a:pPr>
            <a:endParaRPr lang="en-US" sz="180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C1865D5-3CD5-A679-BF73-79A90EAE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462" y="2849806"/>
            <a:ext cx="59436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E5DA01-D547-4C4E-88F2-41CEF2F6F88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4396" y="1190283"/>
            <a:ext cx="5434281" cy="5423876"/>
          </a:xfrm>
        </p:spPr>
        <p:txBody>
          <a:bodyPr vert="horz" lIns="0" tIns="45720" rIns="0" bIns="0" rtlCol="0" anchor="t">
            <a:normAutofit lnSpcReduction="10000"/>
          </a:bodyPr>
          <a:lstStyle/>
          <a:p>
            <a:r>
              <a:rPr lang="en-US" sz="2200">
                <a:ea typeface="+mn-lt"/>
                <a:cs typeface="+mn-lt"/>
              </a:rPr>
              <a:t>ROUGE scoring is commonly used for evaluating text generation models where the goal is to compare model generated responses to ground-truth human-written responses, both for the same query. A score of 0 represents no similarity, a score of 1 represents perfect similarity.</a:t>
            </a:r>
          </a:p>
          <a:p>
            <a:r>
              <a:rPr lang="en-US" sz="2200">
                <a:ea typeface="+mn-lt"/>
                <a:cs typeface="+mn-lt"/>
              </a:rPr>
              <a:t>There are three types of scores:</a:t>
            </a:r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/>
              <a:t>ROUGE-1:</a:t>
            </a:r>
            <a:r>
              <a:rPr lang="en-US" sz="2200"/>
              <a:t> based on the number of single words that overlap with each other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/>
              <a:t>ROUGE-2:</a:t>
            </a:r>
            <a:r>
              <a:rPr lang="en-US" sz="2200"/>
              <a:t> based on the number of two-word sequences that overlap with each other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/>
              <a:t>ROUGE-L:</a:t>
            </a:r>
            <a:r>
              <a:rPr lang="en-US" sz="2200"/>
              <a:t> based on the longest sequences of words that successfully match </a:t>
            </a:r>
          </a:p>
          <a:p>
            <a:endParaRPr lang="en-US" sz="2200" b="1"/>
          </a:p>
          <a:p>
            <a:endParaRPr lang="en-NG" sz="220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BA159DD-435E-77FC-C79A-073465754F93}"/>
              </a:ext>
            </a:extLst>
          </p:cNvPr>
          <p:cNvSpPr txBox="1">
            <a:spLocks/>
          </p:cNvSpPr>
          <p:nvPr/>
        </p:nvSpPr>
        <p:spPr>
          <a:xfrm>
            <a:off x="1709" y="-781"/>
            <a:ext cx="5937592" cy="867507"/>
          </a:xfrm>
          <a:prstGeom prst="rect">
            <a:avLst/>
          </a:prstGeom>
        </p:spPr>
        <p:txBody>
          <a:bodyPr vert="horz" lIns="0" tIns="274320" rIns="91440" bIns="45720" rtlCol="0" anchor="t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lphaL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sz="4000" b="1"/>
              <a:t>EVALUATION METRIC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C1CE6BE-FBCC-EDCD-9585-5C6F3A0EF14C}"/>
              </a:ext>
            </a:extLst>
          </p:cNvPr>
          <p:cNvSpPr txBox="1">
            <a:spLocks/>
          </p:cNvSpPr>
          <p:nvPr/>
        </p:nvSpPr>
        <p:spPr>
          <a:xfrm>
            <a:off x="4023116" y="1359878"/>
            <a:ext cx="5937592" cy="1477108"/>
          </a:xfrm>
          <a:prstGeom prst="rect">
            <a:avLst/>
          </a:prstGeom>
        </p:spPr>
        <p:txBody>
          <a:bodyPr vert="horz" lIns="0" tIns="274320" rIns="9144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lphaL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rabicPeriod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E9BAB5-134B-3F9D-EEC3-34C7BC4C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42" y="3426142"/>
            <a:ext cx="6254115" cy="26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7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RESULTS (ROUGE)</a:t>
            </a:r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0247B2AA-CFB3-7DBF-CE92-930BB90A1C5F}"/>
              </a:ext>
            </a:extLst>
          </p:cNvPr>
          <p:cNvPicPr>
            <a:picLocks noGrp="1" noChangeAspect="1"/>
          </p:cNvPicPr>
          <p:nvPr>
            <p:ph type="tbl" sz="quarter" idx="10"/>
          </p:nvPr>
        </p:nvPicPr>
        <p:blipFill>
          <a:blip r:embed="rId3"/>
          <a:stretch/>
        </p:blipFill>
        <p:spPr>
          <a:xfrm>
            <a:off x="6964362" y="1762601"/>
            <a:ext cx="4733925" cy="2362200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FA660D-1D1F-8EB0-910B-238CC5497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542" y="4127182"/>
            <a:ext cx="5156835" cy="215963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BD0D35-17B6-DFD7-A4F9-DC8745E52D0E}"/>
              </a:ext>
            </a:extLst>
          </p:cNvPr>
          <p:cNvSpPr txBox="1">
            <a:spLocks/>
          </p:cNvSpPr>
          <p:nvPr/>
        </p:nvSpPr>
        <p:spPr>
          <a:xfrm>
            <a:off x="294396" y="2318043"/>
            <a:ext cx="6399481" cy="4296116"/>
          </a:xfrm>
          <a:prstGeom prst="rect">
            <a:avLst/>
          </a:prstGeom>
        </p:spPr>
        <p:txBody>
          <a:bodyPr vert="horz" lIns="0" tIns="45720" rIns="0" bIns="0" rtlCol="0" anchor="t">
            <a:no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3210"/>
            <a:r>
              <a:rPr lang="en-US" sz="2200"/>
              <a:t>To evaluate, we took samples from our testing split of the dataset and separated the user queries and human responses.</a:t>
            </a:r>
            <a:endParaRPr lang="en-US"/>
          </a:p>
          <a:p>
            <a:pPr indent="-283210"/>
            <a:r>
              <a:rPr lang="en-US" sz="2200"/>
              <a:t>We fed the user queries to both the fine-tuned and baseline model, and obtained their generated outputs</a:t>
            </a:r>
          </a:p>
          <a:p>
            <a:pPr indent="-283210"/>
            <a:r>
              <a:rPr lang="en-US" sz="2200"/>
              <a:t>We compare the generated outputs to the corresponding ground-truth human responses using ROUGE and obtained the scores.</a:t>
            </a:r>
          </a:p>
          <a:p>
            <a:pPr indent="-283210"/>
            <a:r>
              <a:rPr lang="en-US" sz="2200"/>
              <a:t>We found that our fine-tuned model improved scores by more than double!</a:t>
            </a:r>
          </a:p>
          <a:p>
            <a:pPr indent="-283210"/>
            <a:endParaRPr lang="en-NG" sz="2200"/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E3E5-9046-953F-4FC3-C3E566F1B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6BE58-662F-7D1B-1A99-354EC587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EVALUATION RESULTS (PROMPT EXAMPLE)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F830E5-E70B-5C30-E9FF-901FBE5B4C99}"/>
              </a:ext>
            </a:extLst>
          </p:cNvPr>
          <p:cNvSpPr txBox="1">
            <a:spLocks/>
          </p:cNvSpPr>
          <p:nvPr/>
        </p:nvSpPr>
        <p:spPr>
          <a:xfrm>
            <a:off x="213116" y="2246923"/>
            <a:ext cx="11774121" cy="760436"/>
          </a:xfrm>
          <a:prstGeom prst="rect">
            <a:avLst/>
          </a:prstGeom>
        </p:spPr>
        <p:txBody>
          <a:bodyPr vert="horz" lIns="0" tIns="45720" rIns="0" bIns="0" rtlCol="0" anchor="t">
            <a:no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To get a sense of model improvement, we fed an example prompt to both models. The baseline model generated garbage repetitive responses, while our fine-tuned model generated a more coherent response!</a:t>
            </a:r>
          </a:p>
          <a:p>
            <a:pPr indent="-283210"/>
            <a:endParaRPr lang="en-NG" sz="20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FF5B80-B414-DA31-1352-0AA00656B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93" y="3433445"/>
            <a:ext cx="6104255" cy="342519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F380D1-2EBC-04B1-CA89-30D9ACE1D2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72" r="731" b="296"/>
          <a:stretch/>
        </p:blipFill>
        <p:spPr>
          <a:xfrm>
            <a:off x="952" y="3429381"/>
            <a:ext cx="5525079" cy="342069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BB49E4A4-1C3C-8556-8E83-601144A5D21D}"/>
              </a:ext>
            </a:extLst>
          </p:cNvPr>
          <p:cNvSpPr txBox="1">
            <a:spLocks/>
          </p:cNvSpPr>
          <p:nvPr/>
        </p:nvSpPr>
        <p:spPr>
          <a:xfrm>
            <a:off x="1752600" y="3016720"/>
            <a:ext cx="2600960" cy="42224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/>
              <a:t>Baseline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8A42FBD-14B3-F999-45DF-E2FCB04E151B}"/>
              </a:ext>
            </a:extLst>
          </p:cNvPr>
          <p:cNvSpPr txBox="1">
            <a:spLocks/>
          </p:cNvSpPr>
          <p:nvPr/>
        </p:nvSpPr>
        <p:spPr>
          <a:xfrm>
            <a:off x="7838439" y="3016720"/>
            <a:ext cx="2600960" cy="42224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0"/>
              <a:t>Fine-tuned</a:t>
            </a:r>
          </a:p>
        </p:txBody>
      </p:sp>
    </p:spTree>
    <p:extLst>
      <p:ext uri="{BB962C8B-B14F-4D97-AF65-F5344CB8AC3E}">
        <p14:creationId xmlns:p14="http://schemas.microsoft.com/office/powerpoint/2010/main" val="16106722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purl.org/dc/dcmitype/"/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230e9df3-be65-4c73-a93b-d1236ebd677e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{4BBB5824-FF98-4DBA-88E3-9AE71270686F}tf78853419_win32</Template>
  <TotalTime>0</TotalTime>
  <Words>812</Words>
  <Application>Microsoft Office PowerPoint</Application>
  <PresentationFormat>Widescreen</PresentationFormat>
  <Paragraphs>70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Arial,Sans-Serif</vt:lpstr>
      <vt:lpstr>Calibri</vt:lpstr>
      <vt:lpstr>Courier New</vt:lpstr>
      <vt:lpstr>Franklin Gothic Book</vt:lpstr>
      <vt:lpstr>Franklin Gothic Demi</vt:lpstr>
      <vt:lpstr>Custom</vt:lpstr>
      <vt:lpstr>Fine-tuning Llama-2-7b on Customer Support Interactions </vt:lpstr>
      <vt:lpstr>INTRODUCTION</vt:lpstr>
      <vt:lpstr>DATASET</vt:lpstr>
      <vt:lpstr>DATASET</vt:lpstr>
      <vt:lpstr>MODEL FINE-TUNING TECHNIQUE</vt:lpstr>
      <vt:lpstr>MODEL FINE-TUNING TRAINING</vt:lpstr>
      <vt:lpstr>PowerPoint Presentation</vt:lpstr>
      <vt:lpstr>EVALUATION RESULTS (ROUGE)</vt:lpstr>
      <vt:lpstr>EVALUATION RESULTS (PROMPT EXAMPLE)</vt:lpstr>
      <vt:lpstr>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Okolie, Awele C</dc:creator>
  <cp:lastModifiedBy>Sam, Adam</cp:lastModifiedBy>
  <cp:revision>2</cp:revision>
  <dcterms:created xsi:type="dcterms:W3CDTF">2025-03-28T19:06:11Z</dcterms:created>
  <dcterms:modified xsi:type="dcterms:W3CDTF">2025-03-30T21:20:19Z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